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3"/>
    <p:sldId id="257" r:id="rId4"/>
    <p:sldId id="258" r:id="rId5"/>
    <p:sldId id="259" r:id="rId6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新课标第一网" initials="" lastIdx="4" clrIdx="0"/>
  <p:cmAuthor id="1" name="Microsoft Office 用户" initials="Office" lastIdx="1" clrIdx="0"/>
  <p:cmAuthor id="2" name="作者" initials="A" lastIdx="0" clrIdx="1"/>
  <p:cmAuthor id="313099278" name="勾三股四" initials="勾" lastIdx="1" clrIdx="4"/>
  <p:cmAuthor id="4" name="86181" initials="8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commentAuthors" Target="commentAuthors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“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物理观念</a:t>
            </a:r>
            <a:r>
              <a:rPr lang="en-US" altLang="zh-CN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”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代表知识的内化，是其他核心素养的基础，而</a:t>
            </a:r>
            <a:r>
              <a:rPr lang="en-US" altLang="zh-CN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“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科学思维</a:t>
            </a:r>
            <a:r>
              <a:rPr lang="en-US" altLang="zh-CN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”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和</a:t>
            </a:r>
            <a:r>
              <a:rPr lang="en-US" altLang="zh-CN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“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科学探究</a:t>
            </a:r>
            <a:r>
              <a:rPr lang="en-US" altLang="zh-CN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”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是关键能力，</a:t>
            </a:r>
            <a:r>
              <a:rPr lang="zh-CN" dirty="0">
                <a:latin typeface="黑体" panose="02010609060101010101" charset="-122"/>
                <a:ea typeface="黑体" panose="02010609060101010101" charset="-122"/>
                <a:sym typeface="+mn-ea"/>
              </a:rPr>
              <a:t>基于真实情境聚焦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  <a:sym typeface="+mn-ea"/>
              </a:rPr>
              <a:t>“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sym typeface="+mn-ea"/>
              </a:rPr>
              <a:t>运动观</a:t>
            </a:r>
            <a:r>
              <a:rPr lang="en-US" altLang="zh-CN" dirty="0">
                <a:latin typeface="黑体" panose="02010609060101010101" charset="-122"/>
                <a:ea typeface="黑体" panose="02010609060101010101" charset="-122"/>
                <a:sym typeface="+mn-ea"/>
              </a:rPr>
              <a:t>”</a:t>
            </a:r>
            <a:r>
              <a:rPr lang="zh-CN" altLang="en-US" dirty="0">
                <a:latin typeface="黑体" panose="02010609060101010101" charset="-122"/>
                <a:ea typeface="黑体" panose="02010609060101010101" charset="-122"/>
                <a:sym typeface="+mn-ea"/>
              </a:rPr>
              <a:t>建立的大单元教学案例展示研究</a:t>
            </a:r>
            <a:endParaRPr lang="zh-CN" altLang="en-US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.xml"/><Relationship Id="rId1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.xml"/><Relationship Id="rId1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.xml"/><Relationship Id="rId1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4.xml"/><Relationship Id="rId8" Type="http://schemas.openxmlformats.org/officeDocument/2006/relationships/image" Target="../media/image9.jpeg"/><Relationship Id="rId7" Type="http://schemas.openxmlformats.org/officeDocument/2006/relationships/image" Target="../media/image8.jpeg"/><Relationship Id="rId6" Type="http://schemas.openxmlformats.org/officeDocument/2006/relationships/tags" Target="../tags/tag3.xml"/><Relationship Id="rId5" Type="http://schemas.openxmlformats.org/officeDocument/2006/relationships/image" Target="../media/image7.png"/><Relationship Id="rId4" Type="http://schemas.openxmlformats.org/officeDocument/2006/relationships/tags" Target="../tags/tag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7.xml"/><Relationship Id="rId5" Type="http://schemas.openxmlformats.org/officeDocument/2006/relationships/image" Target="../media/image13.jpeg"/><Relationship Id="rId4" Type="http://schemas.openxmlformats.org/officeDocument/2006/relationships/tags" Target="../tags/tag6.xml"/><Relationship Id="rId3" Type="http://schemas.openxmlformats.org/officeDocument/2006/relationships/image" Target="../media/image12.jpeg"/><Relationship Id="rId2" Type="http://schemas.openxmlformats.org/officeDocument/2006/relationships/tags" Target="../tags/tag5.xml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solidFill>
            <a:schemeClr val="accent1">
              <a:lumMod val="20000"/>
              <a:lumOff val="80000"/>
            </a:schemeClr>
          </a:solidFill>
        </p:spPr>
        <p:txBody>
          <a:bodyPr/>
          <a:p>
            <a:r>
              <a:rPr lang="zh-CN" altLang="en-US"/>
              <a:t>交变电流真题</a:t>
            </a:r>
            <a:r>
              <a:rPr lang="zh-CN" altLang="en-US"/>
              <a:t>讲评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" y="6657977"/>
            <a:ext cx="12192000" cy="200024"/>
          </a:xfrm>
          <a:prstGeom prst="rect">
            <a:avLst/>
          </a:prstGeom>
          <a:solidFill>
            <a:srgbClr val="8E1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2279015" y="-42545"/>
            <a:ext cx="1781175" cy="575945"/>
            <a:chOff x="1748744" y="-11309"/>
            <a:chExt cx="2639239" cy="638255"/>
          </a:xfrm>
        </p:grpSpPr>
        <p:sp>
          <p:nvSpPr>
            <p:cNvPr id="10" name="矩形 9"/>
            <p:cNvSpPr/>
            <p:nvPr/>
          </p:nvSpPr>
          <p:spPr>
            <a:xfrm>
              <a:off x="1748744" y="37871"/>
              <a:ext cx="2639239" cy="589075"/>
            </a:xfrm>
            <a:prstGeom prst="rect">
              <a:avLst/>
            </a:prstGeom>
            <a:solidFill>
              <a:srgbClr val="8E1A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884230" y="-11309"/>
              <a:ext cx="2503753" cy="5788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3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第</a:t>
              </a:r>
              <a:r>
                <a:rPr lang="en-US" altLang="zh-CN" sz="3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12</a:t>
              </a:r>
              <a:r>
                <a:rPr lang="zh-CN" altLang="en-US" sz="3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题</a:t>
              </a:r>
              <a:endPara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28929" y="716915"/>
            <a:ext cx="11208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</a:rPr>
              <a:t>优秀答卷</a:t>
            </a:r>
            <a:endParaRPr lang="en-US" altLang="zh-CN" sz="3200" b="1" dirty="0">
              <a:solidFill>
                <a:srgbClr val="C00000"/>
              </a:solidFill>
            </a:endParaRPr>
          </a:p>
        </p:txBody>
      </p:sp>
      <p:pic>
        <p:nvPicPr>
          <p:cNvPr id="4" name="图片 3"/>
          <p:cNvPicPr/>
          <p:nvPr/>
        </p:nvPicPr>
        <p:blipFill>
          <a:blip r:embed="rId1"/>
          <a:srcRect l="4805" t="15493" r="39408" b="21768"/>
          <a:stretch>
            <a:fillRect/>
          </a:stretch>
        </p:blipFill>
        <p:spPr>
          <a:xfrm>
            <a:off x="1357630" y="1812925"/>
            <a:ext cx="5441315" cy="27489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" y="6657977"/>
            <a:ext cx="12192000" cy="200024"/>
          </a:xfrm>
          <a:prstGeom prst="rect">
            <a:avLst/>
          </a:prstGeom>
          <a:solidFill>
            <a:srgbClr val="8E1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2279015" y="-42545"/>
            <a:ext cx="1781175" cy="575945"/>
            <a:chOff x="1748744" y="-11309"/>
            <a:chExt cx="2639239" cy="638255"/>
          </a:xfrm>
        </p:grpSpPr>
        <p:sp>
          <p:nvSpPr>
            <p:cNvPr id="10" name="矩形 9"/>
            <p:cNvSpPr/>
            <p:nvPr/>
          </p:nvSpPr>
          <p:spPr>
            <a:xfrm>
              <a:off x="1748744" y="37871"/>
              <a:ext cx="2639239" cy="589075"/>
            </a:xfrm>
            <a:prstGeom prst="rect">
              <a:avLst/>
            </a:prstGeom>
            <a:solidFill>
              <a:srgbClr val="8E1A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884230" y="-11309"/>
              <a:ext cx="2503753" cy="5788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3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第</a:t>
              </a:r>
              <a:r>
                <a:rPr lang="en-US" altLang="zh-CN" sz="3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13</a:t>
              </a:r>
              <a:r>
                <a:rPr lang="zh-CN" altLang="en-US" sz="3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题</a:t>
              </a:r>
              <a:endPara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28929" y="716915"/>
            <a:ext cx="1120894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</a:rPr>
              <a:t>典型问题</a:t>
            </a:r>
            <a:r>
              <a:rPr lang="en-US" altLang="zh-CN" sz="3200" b="1" dirty="0">
                <a:solidFill>
                  <a:srgbClr val="C00000"/>
                </a:solidFill>
              </a:rPr>
              <a:t>1</a:t>
            </a:r>
            <a:r>
              <a:rPr lang="zh-CN" altLang="en-US" sz="3200" b="1" dirty="0">
                <a:solidFill>
                  <a:srgbClr val="C00000"/>
                </a:solidFill>
              </a:rPr>
              <a:t>：</a:t>
            </a:r>
            <a:r>
              <a:rPr lang="x-none" altLang="zh-CN" sz="3200" b="1" dirty="0">
                <a:solidFill>
                  <a:srgbClr val="C00000"/>
                </a:solidFill>
              </a:rPr>
              <a:t>电路分析错误</a:t>
            </a:r>
            <a:endParaRPr lang="x-none" altLang="zh-CN" sz="3200" b="1" dirty="0">
              <a:solidFill>
                <a:srgbClr val="C00000"/>
              </a:solidFill>
            </a:endParaRPr>
          </a:p>
        </p:txBody>
      </p:sp>
      <p:pic>
        <p:nvPicPr>
          <p:cNvPr id="2" name="图片 1" descr="mmexport174023594618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1185" y="1301750"/>
            <a:ext cx="740092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" y="6657977"/>
            <a:ext cx="12192000" cy="200024"/>
          </a:xfrm>
          <a:prstGeom prst="rect">
            <a:avLst/>
          </a:prstGeom>
          <a:solidFill>
            <a:srgbClr val="8E1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2279015" y="-42545"/>
            <a:ext cx="1781175" cy="575945"/>
            <a:chOff x="1748744" y="-11309"/>
            <a:chExt cx="2639239" cy="638255"/>
          </a:xfrm>
        </p:grpSpPr>
        <p:sp>
          <p:nvSpPr>
            <p:cNvPr id="10" name="矩形 9"/>
            <p:cNvSpPr/>
            <p:nvPr/>
          </p:nvSpPr>
          <p:spPr>
            <a:xfrm>
              <a:off x="1748744" y="37871"/>
              <a:ext cx="2639239" cy="589075"/>
            </a:xfrm>
            <a:prstGeom prst="rect">
              <a:avLst/>
            </a:prstGeom>
            <a:solidFill>
              <a:srgbClr val="8E1A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884230" y="-11309"/>
              <a:ext cx="2503753" cy="5788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3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第</a:t>
              </a:r>
              <a:r>
                <a:rPr lang="en-US" altLang="zh-CN" sz="3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13</a:t>
              </a:r>
              <a:r>
                <a:rPr lang="zh-CN" altLang="en-US" sz="3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题</a:t>
              </a:r>
              <a:endPara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28929" y="716915"/>
            <a:ext cx="1120894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</a:rPr>
              <a:t>典型问题</a:t>
            </a:r>
            <a:r>
              <a:rPr lang="x-none" altLang="zh-CN" sz="3200" b="1" dirty="0">
                <a:solidFill>
                  <a:srgbClr val="C00000"/>
                </a:solidFill>
              </a:rPr>
              <a:t>4</a:t>
            </a:r>
            <a:r>
              <a:rPr lang="zh-CN" altLang="en-US" sz="3200" b="1" dirty="0">
                <a:solidFill>
                  <a:srgbClr val="C00000"/>
                </a:solidFill>
              </a:rPr>
              <a:t>：</a:t>
            </a:r>
            <a:r>
              <a:rPr lang="x-none" altLang="zh-CN" sz="3200" b="1" dirty="0">
                <a:solidFill>
                  <a:srgbClr val="C00000"/>
                </a:solidFill>
              </a:rPr>
              <a:t>计算错误</a:t>
            </a:r>
            <a:endParaRPr lang="x-none" altLang="zh-CN" sz="3200" b="1" dirty="0">
              <a:solidFill>
                <a:srgbClr val="C00000"/>
              </a:solidFill>
            </a:endParaRPr>
          </a:p>
        </p:txBody>
      </p:sp>
      <p:pic>
        <p:nvPicPr>
          <p:cNvPr id="4" name="图片 3" descr="mmexport17402363616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7940" y="1691640"/>
            <a:ext cx="9017635" cy="49168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" y="6657977"/>
            <a:ext cx="12192000" cy="200024"/>
          </a:xfrm>
          <a:prstGeom prst="rect">
            <a:avLst/>
          </a:prstGeom>
          <a:solidFill>
            <a:srgbClr val="8E1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2279015" y="-42545"/>
            <a:ext cx="1781175" cy="575945"/>
            <a:chOff x="1748744" y="-11309"/>
            <a:chExt cx="2639239" cy="638255"/>
          </a:xfrm>
        </p:grpSpPr>
        <p:sp>
          <p:nvSpPr>
            <p:cNvPr id="10" name="矩形 9"/>
            <p:cNvSpPr/>
            <p:nvPr/>
          </p:nvSpPr>
          <p:spPr>
            <a:xfrm>
              <a:off x="1748744" y="37871"/>
              <a:ext cx="2639239" cy="589075"/>
            </a:xfrm>
            <a:prstGeom prst="rect">
              <a:avLst/>
            </a:prstGeom>
            <a:solidFill>
              <a:srgbClr val="8E1A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884230" y="-11309"/>
              <a:ext cx="2503753" cy="5788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3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第</a:t>
              </a:r>
              <a:r>
                <a:rPr lang="en-US" altLang="zh-CN" sz="3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13</a:t>
              </a:r>
              <a:r>
                <a:rPr lang="zh-CN" altLang="en-US" sz="3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题</a:t>
              </a:r>
              <a:endPara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28929" y="716915"/>
            <a:ext cx="1120894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</a:rPr>
              <a:t>典型问题</a:t>
            </a:r>
            <a:r>
              <a:rPr lang="x-none" altLang="zh-CN" sz="3200" b="1" dirty="0">
                <a:solidFill>
                  <a:srgbClr val="C00000"/>
                </a:solidFill>
              </a:rPr>
              <a:t>3</a:t>
            </a:r>
            <a:r>
              <a:rPr lang="zh-CN" altLang="en-US" sz="3200" b="1" dirty="0">
                <a:solidFill>
                  <a:srgbClr val="C00000"/>
                </a:solidFill>
              </a:rPr>
              <a:t>：</a:t>
            </a:r>
            <a:r>
              <a:rPr lang="x-none" altLang="zh-CN" sz="3200" b="1" dirty="0">
                <a:solidFill>
                  <a:srgbClr val="C00000"/>
                </a:solidFill>
              </a:rPr>
              <a:t>未回应题中电流流过电阻的方向问题</a:t>
            </a:r>
            <a:endParaRPr lang="x-none" altLang="zh-CN" sz="3200" b="1" dirty="0">
              <a:solidFill>
                <a:srgbClr val="C00000"/>
              </a:solidFill>
            </a:endParaRPr>
          </a:p>
        </p:txBody>
      </p:sp>
      <p:pic>
        <p:nvPicPr>
          <p:cNvPr id="2" name="图片 1" descr="mmexport17402359495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0380" y="1470025"/>
            <a:ext cx="7459345" cy="51841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" y="6657977"/>
            <a:ext cx="12192000" cy="200024"/>
          </a:xfrm>
          <a:prstGeom prst="rect">
            <a:avLst/>
          </a:prstGeom>
          <a:solidFill>
            <a:srgbClr val="8E1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2279015" y="-42545"/>
            <a:ext cx="1781175" cy="575945"/>
            <a:chOff x="1748744" y="-11309"/>
            <a:chExt cx="2639239" cy="638255"/>
          </a:xfrm>
        </p:grpSpPr>
        <p:sp>
          <p:nvSpPr>
            <p:cNvPr id="10" name="矩形 9"/>
            <p:cNvSpPr/>
            <p:nvPr/>
          </p:nvSpPr>
          <p:spPr>
            <a:xfrm>
              <a:off x="1748744" y="37871"/>
              <a:ext cx="2639239" cy="589075"/>
            </a:xfrm>
            <a:prstGeom prst="rect">
              <a:avLst/>
            </a:prstGeom>
            <a:solidFill>
              <a:srgbClr val="8E1A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884230" y="-11309"/>
              <a:ext cx="2503753" cy="5788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3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第</a:t>
              </a:r>
              <a:r>
                <a:rPr lang="en-US" altLang="zh-CN" sz="3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13</a:t>
              </a:r>
              <a:r>
                <a:rPr lang="zh-CN" altLang="en-US" sz="3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题</a:t>
              </a:r>
              <a:endPara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28929" y="716915"/>
            <a:ext cx="1120894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</a:rPr>
              <a:t>典型问题</a:t>
            </a:r>
            <a:r>
              <a:rPr lang="x-none" altLang="zh-CN" sz="3200" b="1" dirty="0">
                <a:solidFill>
                  <a:srgbClr val="C00000"/>
                </a:solidFill>
              </a:rPr>
              <a:t>2</a:t>
            </a:r>
            <a:r>
              <a:rPr lang="zh-CN" altLang="en-US" sz="3200" b="1" dirty="0">
                <a:solidFill>
                  <a:srgbClr val="C00000"/>
                </a:solidFill>
              </a:rPr>
              <a:t>：</a:t>
            </a:r>
            <a:r>
              <a:rPr lang="x-none" altLang="zh-CN" sz="3200" b="1" dirty="0">
                <a:solidFill>
                  <a:srgbClr val="C00000"/>
                </a:solidFill>
              </a:rPr>
              <a:t>未使用指定字母</a:t>
            </a:r>
            <a:endParaRPr lang="x-none" altLang="zh-CN" sz="3200" b="1" dirty="0">
              <a:solidFill>
                <a:srgbClr val="C00000"/>
              </a:solidFill>
            </a:endParaRPr>
          </a:p>
        </p:txBody>
      </p:sp>
      <p:pic>
        <p:nvPicPr>
          <p:cNvPr id="4" name="图片 3" descr="mmexport17402359478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6535" y="1118870"/>
            <a:ext cx="8184515" cy="56883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" y="6657977"/>
            <a:ext cx="12192000" cy="200024"/>
          </a:xfrm>
          <a:prstGeom prst="rect">
            <a:avLst/>
          </a:prstGeom>
          <a:solidFill>
            <a:srgbClr val="8E1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2279015" y="-42545"/>
            <a:ext cx="1781175" cy="575945"/>
            <a:chOff x="1748744" y="-11309"/>
            <a:chExt cx="2639239" cy="638255"/>
          </a:xfrm>
        </p:grpSpPr>
        <p:sp>
          <p:nvSpPr>
            <p:cNvPr id="10" name="矩形 9"/>
            <p:cNvSpPr/>
            <p:nvPr/>
          </p:nvSpPr>
          <p:spPr>
            <a:xfrm>
              <a:off x="1748744" y="37871"/>
              <a:ext cx="2639239" cy="589075"/>
            </a:xfrm>
            <a:prstGeom prst="rect">
              <a:avLst/>
            </a:prstGeom>
            <a:solidFill>
              <a:srgbClr val="8E1A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884230" y="-11309"/>
              <a:ext cx="2503753" cy="5788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3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第</a:t>
              </a:r>
              <a:r>
                <a:rPr lang="en-US" altLang="zh-CN" sz="3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13</a:t>
              </a:r>
              <a:r>
                <a:rPr lang="zh-CN" altLang="en-US" sz="3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题</a:t>
              </a:r>
              <a:endPara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42899" y="716915"/>
            <a:ext cx="1120894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</a:rPr>
              <a:t>典型问题</a:t>
            </a:r>
            <a:r>
              <a:rPr lang="x-none" altLang="zh-CN" sz="3200" b="1" dirty="0">
                <a:solidFill>
                  <a:srgbClr val="C00000"/>
                </a:solidFill>
              </a:rPr>
              <a:t>5</a:t>
            </a:r>
            <a:r>
              <a:rPr lang="zh-CN" altLang="en-US" sz="3200" b="1" dirty="0">
                <a:solidFill>
                  <a:srgbClr val="C00000"/>
                </a:solidFill>
              </a:rPr>
              <a:t>：</a:t>
            </a:r>
            <a:r>
              <a:rPr lang="x-none" altLang="zh-CN" sz="3200" b="1" dirty="0">
                <a:solidFill>
                  <a:srgbClr val="C00000"/>
                </a:solidFill>
              </a:rPr>
              <a:t>公式错误</a:t>
            </a:r>
            <a:endParaRPr lang="x-none" altLang="zh-CN" sz="3200" b="1" dirty="0">
              <a:solidFill>
                <a:srgbClr val="C00000"/>
              </a:solidFill>
            </a:endParaRPr>
          </a:p>
        </p:txBody>
      </p:sp>
      <p:pic>
        <p:nvPicPr>
          <p:cNvPr id="2" name="图片 1" descr="mmexport17402364585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0630" y="1691640"/>
            <a:ext cx="8152130" cy="4445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" y="6657977"/>
            <a:ext cx="12192000" cy="200024"/>
          </a:xfrm>
          <a:prstGeom prst="rect">
            <a:avLst/>
          </a:prstGeom>
          <a:solidFill>
            <a:srgbClr val="8E1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2279015" y="-42545"/>
            <a:ext cx="1781175" cy="575945"/>
            <a:chOff x="1748744" y="-11309"/>
            <a:chExt cx="2639239" cy="638255"/>
          </a:xfrm>
        </p:grpSpPr>
        <p:sp>
          <p:nvSpPr>
            <p:cNvPr id="10" name="矩形 9"/>
            <p:cNvSpPr/>
            <p:nvPr/>
          </p:nvSpPr>
          <p:spPr>
            <a:xfrm>
              <a:off x="1748744" y="37871"/>
              <a:ext cx="2639239" cy="589075"/>
            </a:xfrm>
            <a:prstGeom prst="rect">
              <a:avLst/>
            </a:prstGeom>
            <a:solidFill>
              <a:srgbClr val="8E1A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884230" y="-11309"/>
              <a:ext cx="2503753" cy="5788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3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第</a:t>
              </a:r>
              <a:r>
                <a:rPr lang="en-US" altLang="zh-CN" sz="3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13</a:t>
              </a:r>
              <a:r>
                <a:rPr lang="zh-CN" altLang="en-US" sz="3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题</a:t>
              </a:r>
              <a:endPara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28929" y="716915"/>
            <a:ext cx="11208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</a:rPr>
              <a:t>优秀答卷</a:t>
            </a:r>
            <a:endParaRPr lang="en-US" altLang="zh-CN" sz="3200" b="1" dirty="0">
              <a:solidFill>
                <a:srgbClr val="C00000"/>
              </a:solidFill>
            </a:endParaRPr>
          </a:p>
        </p:txBody>
      </p:sp>
      <p:pic>
        <p:nvPicPr>
          <p:cNvPr id="2" name="图片 1" descr="mmexport17402363006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2200" y="1538605"/>
            <a:ext cx="9465310" cy="51612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4分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3145" y="598170"/>
            <a:ext cx="7508875" cy="5596255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/>
        </p:nvSpPr>
        <p:spPr>
          <a:xfrm>
            <a:off x="4321810" y="-107315"/>
            <a:ext cx="1726565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/>
              <a:t>典型卷</a:t>
            </a:r>
            <a:endParaRPr lang="zh-CN" altLang="en-US" sz="3200" b="1"/>
          </a:p>
        </p:txBody>
      </p:sp>
      <p:grpSp>
        <p:nvGrpSpPr>
          <p:cNvPr id="19" name="组合 18"/>
          <p:cNvGrpSpPr/>
          <p:nvPr/>
        </p:nvGrpSpPr>
        <p:grpSpPr>
          <a:xfrm>
            <a:off x="2759075" y="5034915"/>
            <a:ext cx="6584950" cy="1091565"/>
            <a:chOff x="4345" y="7929"/>
            <a:chExt cx="10370" cy="1719"/>
          </a:xfrm>
        </p:grpSpPr>
        <p:sp>
          <p:nvSpPr>
            <p:cNvPr id="9" name="矩形 8"/>
            <p:cNvSpPr/>
            <p:nvPr/>
          </p:nvSpPr>
          <p:spPr>
            <a:xfrm>
              <a:off x="11151" y="7929"/>
              <a:ext cx="3564" cy="6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345" y="8210"/>
              <a:ext cx="5180" cy="143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2800" b="1"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  <a:sym typeface="+mn-ea"/>
                </a:rPr>
                <a:t>2.</a:t>
              </a:r>
              <a:r>
                <a:rPr lang="zh-CN" altLang="en-US" sz="2800" b="1"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  <a:sym typeface="+mn-ea"/>
                </a:rPr>
                <a:t>运动性质判断出错</a:t>
              </a:r>
              <a:endParaRPr lang="zh-CN" altLang="en-US" sz="28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endParaRPr>
            </a:p>
            <a:p>
              <a:pPr algn="l"/>
              <a:endParaRPr lang="zh-CN" altLang="en-US" sz="28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endParaRPr>
            </a:p>
          </p:txBody>
        </p:sp>
        <p:cxnSp>
          <p:nvCxnSpPr>
            <p:cNvPr id="16" name="直接箭头连接符 15"/>
            <p:cNvCxnSpPr/>
            <p:nvPr/>
          </p:nvCxnSpPr>
          <p:spPr>
            <a:xfrm flipH="1">
              <a:off x="9407" y="8298"/>
              <a:ext cx="1744" cy="30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376555" y="1223010"/>
            <a:ext cx="7856220" cy="3351530"/>
            <a:chOff x="593" y="1926"/>
            <a:chExt cx="12372" cy="5278"/>
          </a:xfrm>
        </p:grpSpPr>
        <p:sp>
          <p:nvSpPr>
            <p:cNvPr id="11" name="矩形 10"/>
            <p:cNvSpPr/>
            <p:nvPr/>
          </p:nvSpPr>
          <p:spPr>
            <a:xfrm>
              <a:off x="7084" y="1926"/>
              <a:ext cx="3564" cy="6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1063" y="6551"/>
              <a:ext cx="1902" cy="6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4" name="直接箭头连接符 13"/>
            <p:cNvCxnSpPr>
              <a:endCxn id="17" idx="3"/>
            </p:cNvCxnSpPr>
            <p:nvPr/>
          </p:nvCxnSpPr>
          <p:spPr>
            <a:xfrm flipH="1">
              <a:off x="3399" y="2247"/>
              <a:ext cx="3685" cy="172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>
              <a:stCxn id="12" idx="1"/>
            </p:cNvCxnSpPr>
            <p:nvPr/>
          </p:nvCxnSpPr>
          <p:spPr>
            <a:xfrm flipH="1" flipV="1">
              <a:off x="3348" y="4250"/>
              <a:ext cx="7715" cy="262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593" y="3251"/>
              <a:ext cx="2806" cy="143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ctr"/>
              <a:r>
                <a:rPr lang="en-US" altLang="zh-CN" sz="2800" b="1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  <a:sym typeface="+mn-ea"/>
                </a:rPr>
                <a:t>1.</a:t>
              </a:r>
              <a:r>
                <a:rPr lang="zh-CN" altLang="en-US" sz="2800" b="1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  <a:sym typeface="+mn-ea"/>
                </a:rPr>
                <a:t>未规范</a:t>
              </a:r>
              <a:endParaRPr lang="zh-CN" altLang="en-US" sz="2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  <a:p>
              <a:pPr algn="ctr"/>
              <a:r>
                <a:rPr lang="zh-CN" altLang="en-US" sz="2800" b="1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charset="-122"/>
                </a:rPr>
                <a:t>使用字母，</a:t>
              </a:r>
              <a:endParaRPr lang="zh-CN" altLang="en-US" sz="2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279015" y="-42545"/>
            <a:ext cx="1781175" cy="575945"/>
            <a:chOff x="1748744" y="-11309"/>
            <a:chExt cx="2639239" cy="638255"/>
          </a:xfrm>
        </p:grpSpPr>
        <p:sp>
          <p:nvSpPr>
            <p:cNvPr id="10" name="矩形 9"/>
            <p:cNvSpPr/>
            <p:nvPr/>
          </p:nvSpPr>
          <p:spPr>
            <a:xfrm>
              <a:off x="1748744" y="37871"/>
              <a:ext cx="2639239" cy="589075"/>
            </a:xfrm>
            <a:prstGeom prst="rect">
              <a:avLst/>
            </a:prstGeom>
            <a:solidFill>
              <a:srgbClr val="8E1A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884230" y="-11309"/>
              <a:ext cx="2503753" cy="5788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3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第</a:t>
              </a:r>
              <a:r>
                <a:rPr lang="en-US" altLang="zh-CN" sz="3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14</a:t>
              </a:r>
              <a:r>
                <a:rPr lang="zh-CN" altLang="en-US" sz="3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题</a:t>
              </a:r>
              <a:endPara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endParaRPr>
            </a:p>
          </p:txBody>
        </p:sp>
      </p:grp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9分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6155" y="540385"/>
            <a:ext cx="7533005" cy="561340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4498975" y="1208405"/>
            <a:ext cx="6170930" cy="3256915"/>
            <a:chOff x="7085" y="1903"/>
            <a:chExt cx="9718" cy="5129"/>
          </a:xfrm>
        </p:grpSpPr>
        <p:sp>
          <p:nvSpPr>
            <p:cNvPr id="13" name="文本框 12"/>
            <p:cNvSpPr txBox="1"/>
            <p:nvPr/>
          </p:nvSpPr>
          <p:spPr>
            <a:xfrm>
              <a:off x="13699" y="3328"/>
              <a:ext cx="3104" cy="32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ctr"/>
              <a:r>
                <a:rPr lang="zh-CN" altLang="en-US" sz="2800" b="1">
                  <a:latin typeface="Arial" panose="020B0604020202020204" pitchFamily="34" charset="0"/>
                  <a:ea typeface="微软雅黑" panose="020B0503020204020204" charset="-122"/>
                  <a:sym typeface="+mn-ea"/>
                </a:rPr>
                <a:t>未规范</a:t>
              </a:r>
              <a:endParaRPr lang="zh-CN" altLang="en-US" sz="2800" b="1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endParaRPr>
            </a:p>
            <a:p>
              <a:pPr algn="ctr"/>
              <a:r>
                <a:rPr lang="zh-CN" altLang="en-US" sz="2800" b="1">
                  <a:latin typeface="Arial" panose="020B0604020202020204" pitchFamily="34" charset="0"/>
                  <a:ea typeface="微软雅黑" panose="020B0503020204020204" charset="-122"/>
                  <a:sym typeface="+mn-ea"/>
                </a:rPr>
                <a:t>使用字母</a:t>
              </a:r>
              <a:endParaRPr lang="zh-CN" altLang="en-US" sz="2800" b="1">
                <a:latin typeface="Arial" panose="020B0604020202020204" pitchFamily="34" charset="0"/>
                <a:ea typeface="微软雅黑" panose="020B0503020204020204" charset="-122"/>
                <a:sym typeface="+mn-ea"/>
              </a:endParaRPr>
            </a:p>
            <a:p>
              <a:pPr algn="ctr"/>
              <a:r>
                <a:rPr lang="zh-CN" altLang="en-US" sz="2800" b="1"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  <a:sym typeface="+mn-ea"/>
                </a:rPr>
                <a:t>，未按题设字母表达</a:t>
              </a:r>
              <a:endParaRPr lang="zh-CN" altLang="en-US" sz="28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endParaRPr>
            </a:p>
            <a:p>
              <a:pPr algn="ctr"/>
              <a:endParaRPr lang="zh-CN" altLang="en-US" sz="28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8603" y="1903"/>
              <a:ext cx="2265" cy="8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7" name="直接箭头连接符 16"/>
            <p:cNvCxnSpPr/>
            <p:nvPr/>
          </p:nvCxnSpPr>
          <p:spPr>
            <a:xfrm>
              <a:off x="11162" y="2290"/>
              <a:ext cx="2665" cy="114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7085" y="6447"/>
              <a:ext cx="2265" cy="58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0" name="直接箭头连接符 9"/>
            <p:cNvCxnSpPr>
              <a:stCxn id="9" idx="3"/>
              <a:endCxn id="13" idx="1"/>
            </p:cNvCxnSpPr>
            <p:nvPr/>
          </p:nvCxnSpPr>
          <p:spPr>
            <a:xfrm flipV="1">
              <a:off x="9350" y="4969"/>
              <a:ext cx="4349" cy="177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/>
        </p:nvSpPr>
        <p:spPr>
          <a:xfrm>
            <a:off x="4321810" y="-107315"/>
            <a:ext cx="1726565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/>
              <a:t>典型卷</a:t>
            </a:r>
            <a:endParaRPr lang="zh-CN" altLang="en-US" sz="3200" b="1"/>
          </a:p>
        </p:txBody>
      </p:sp>
      <p:grpSp>
        <p:nvGrpSpPr>
          <p:cNvPr id="3" name="组合 2"/>
          <p:cNvGrpSpPr/>
          <p:nvPr/>
        </p:nvGrpSpPr>
        <p:grpSpPr>
          <a:xfrm>
            <a:off x="2279015" y="-42545"/>
            <a:ext cx="1781175" cy="575945"/>
            <a:chOff x="1748744" y="-11309"/>
            <a:chExt cx="2639239" cy="638255"/>
          </a:xfrm>
        </p:grpSpPr>
        <p:sp>
          <p:nvSpPr>
            <p:cNvPr id="4" name="矩形 3"/>
            <p:cNvSpPr/>
            <p:nvPr/>
          </p:nvSpPr>
          <p:spPr>
            <a:xfrm>
              <a:off x="1748744" y="37871"/>
              <a:ext cx="2639239" cy="589075"/>
            </a:xfrm>
            <a:prstGeom prst="rect">
              <a:avLst/>
            </a:prstGeom>
            <a:solidFill>
              <a:srgbClr val="8E1A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884230" y="-11309"/>
              <a:ext cx="2503753" cy="5788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3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第</a:t>
              </a:r>
              <a:r>
                <a:rPr lang="en-US" altLang="zh-CN" sz="3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14</a:t>
              </a:r>
              <a:r>
                <a:rPr lang="zh-CN" altLang="en-US" sz="3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题</a:t>
              </a:r>
              <a:endPara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endParaRPr>
            </a:p>
          </p:txBody>
        </p:sp>
      </p:grp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微信图片_20250222181413"/>
          <p:cNvPicPr>
            <a:picLocks noChangeAspect="1"/>
          </p:cNvPicPr>
          <p:nvPr/>
        </p:nvPicPr>
        <p:blipFill>
          <a:blip r:embed="rId1"/>
          <a:srcRect l="-4465" t="20806" r="9709" b="17991"/>
          <a:stretch>
            <a:fillRect/>
          </a:stretch>
        </p:blipFill>
        <p:spPr>
          <a:xfrm rot="16200000">
            <a:off x="3165475" y="-786765"/>
            <a:ext cx="6322695" cy="9076055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5429250" y="4298315"/>
            <a:ext cx="5435600" cy="1488440"/>
            <a:chOff x="9451" y="3519"/>
            <a:chExt cx="8560" cy="2344"/>
          </a:xfrm>
        </p:grpSpPr>
        <p:sp>
          <p:nvSpPr>
            <p:cNvPr id="9" name="矩形 8"/>
            <p:cNvSpPr/>
            <p:nvPr/>
          </p:nvSpPr>
          <p:spPr>
            <a:xfrm>
              <a:off x="10077" y="3519"/>
              <a:ext cx="2244" cy="80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6" name="直接箭头连接符 15"/>
            <p:cNvCxnSpPr>
              <a:stCxn id="9" idx="3"/>
            </p:cNvCxnSpPr>
            <p:nvPr/>
          </p:nvCxnSpPr>
          <p:spPr>
            <a:xfrm>
              <a:off x="12321" y="3922"/>
              <a:ext cx="718" cy="24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9451" y="4837"/>
              <a:ext cx="2869" cy="102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3039" y="3702"/>
              <a:ext cx="4972" cy="15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zh-CN" altLang="en-US" sz="28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  <a:sym typeface="+mn-ea"/>
                </a:rPr>
                <a:t>字母使用不规范，未按题设字母</a:t>
              </a:r>
              <a:r>
                <a:rPr lang="zh-CN" altLang="en-US" sz="28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  <a:sym typeface="+mn-ea"/>
                </a:rPr>
                <a:t>表达</a:t>
              </a:r>
              <a:endParaRPr lang="zh-CN" altLang="en-US" sz="28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endParaRPr>
            </a:p>
          </p:txBody>
        </p:sp>
        <p:cxnSp>
          <p:nvCxnSpPr>
            <p:cNvPr id="15" name="直接箭头连接符 14"/>
            <p:cNvCxnSpPr/>
            <p:nvPr/>
          </p:nvCxnSpPr>
          <p:spPr>
            <a:xfrm flipV="1">
              <a:off x="12321" y="4643"/>
              <a:ext cx="773" cy="71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8" name="标题 1"/>
          <p:cNvSpPr>
            <a:spLocks noGrp="1"/>
          </p:cNvSpPr>
          <p:nvPr/>
        </p:nvSpPr>
        <p:spPr>
          <a:xfrm>
            <a:off x="4321810" y="-107315"/>
            <a:ext cx="1726565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/>
              <a:t>典型卷</a:t>
            </a:r>
            <a:endParaRPr lang="zh-CN" altLang="en-US" sz="3200" b="1"/>
          </a:p>
        </p:txBody>
      </p:sp>
      <p:grpSp>
        <p:nvGrpSpPr>
          <p:cNvPr id="3" name="组合 2"/>
          <p:cNvGrpSpPr/>
          <p:nvPr/>
        </p:nvGrpSpPr>
        <p:grpSpPr>
          <a:xfrm>
            <a:off x="2279015" y="-42545"/>
            <a:ext cx="1781175" cy="575945"/>
            <a:chOff x="1748744" y="-11309"/>
            <a:chExt cx="2639239" cy="638255"/>
          </a:xfrm>
        </p:grpSpPr>
        <p:sp>
          <p:nvSpPr>
            <p:cNvPr id="4" name="矩形 3"/>
            <p:cNvSpPr/>
            <p:nvPr/>
          </p:nvSpPr>
          <p:spPr>
            <a:xfrm>
              <a:off x="1748744" y="37871"/>
              <a:ext cx="2639239" cy="589075"/>
            </a:xfrm>
            <a:prstGeom prst="rect">
              <a:avLst/>
            </a:prstGeom>
            <a:solidFill>
              <a:srgbClr val="8E1A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884230" y="-11309"/>
              <a:ext cx="2503753" cy="5788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3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第</a:t>
              </a:r>
              <a:r>
                <a:rPr lang="en-US" altLang="zh-CN" sz="3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14</a:t>
              </a:r>
              <a:r>
                <a:rPr lang="zh-CN" altLang="en-US" sz="3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题</a:t>
              </a:r>
              <a:endPara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endParaRPr>
            </a:p>
          </p:txBody>
        </p:sp>
      </p:grp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" name="图片 19" descr="@@@ebd9b24a-926b-4646-a415-49adc71d86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83075" y="2313940"/>
            <a:ext cx="5545455" cy="31337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0"/>
            <a:ext cx="7237095" cy="64516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3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5</a:t>
            </a:r>
            <a:r>
              <a:rPr lang="zh-CN" altLang="en-US" sz="3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．（</a:t>
            </a:r>
            <a:r>
              <a:rPr lang="en-US" altLang="zh-CN" sz="3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2021·</a:t>
            </a:r>
            <a:r>
              <a:rPr lang="zh-CN" altLang="en-US" sz="3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湖南</a:t>
            </a:r>
            <a:r>
              <a:rPr lang="en-US" altLang="zh-CN" sz="3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·</a:t>
            </a:r>
            <a:r>
              <a:rPr lang="zh-CN" altLang="en-US" sz="3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高考真题）</a:t>
            </a:r>
            <a:endParaRPr lang="zh-CN" altLang="en-US" sz="3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6分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3460" y="567690"/>
            <a:ext cx="7553325" cy="562864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175260" y="2309495"/>
            <a:ext cx="5796915" cy="2339975"/>
            <a:chOff x="276" y="3637"/>
            <a:chExt cx="9129" cy="3685"/>
          </a:xfrm>
        </p:grpSpPr>
        <p:sp>
          <p:nvSpPr>
            <p:cNvPr id="9" name="矩形 8"/>
            <p:cNvSpPr/>
            <p:nvPr/>
          </p:nvSpPr>
          <p:spPr>
            <a:xfrm>
              <a:off x="6303" y="4183"/>
              <a:ext cx="3103" cy="10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6" name="直接箭头连接符 15"/>
            <p:cNvCxnSpPr/>
            <p:nvPr/>
          </p:nvCxnSpPr>
          <p:spPr>
            <a:xfrm flipH="1">
              <a:off x="3178" y="4627"/>
              <a:ext cx="3125" cy="22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5711" y="6296"/>
              <a:ext cx="3103" cy="10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76" y="3637"/>
              <a:ext cx="2581" cy="222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28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  <a:sym typeface="+mn-ea"/>
                </a:rPr>
                <a:t>1.</a:t>
              </a:r>
              <a:r>
                <a:rPr lang="zh-CN" altLang="en-US" sz="28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  <a:sym typeface="+mn-ea"/>
                </a:rPr>
                <a:t>字母表达的结果多了</a:t>
              </a:r>
              <a:r>
                <a:rPr lang="zh-CN" altLang="en-US" sz="28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  <a:sym typeface="+mn-ea"/>
                </a:rPr>
                <a:t>单位</a:t>
              </a:r>
              <a:endParaRPr lang="zh-CN" altLang="en-US" sz="28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endParaRPr>
            </a:p>
          </p:txBody>
        </p:sp>
        <p:cxnSp>
          <p:nvCxnSpPr>
            <p:cNvPr id="15" name="直接箭头连接符 14"/>
            <p:cNvCxnSpPr/>
            <p:nvPr/>
          </p:nvCxnSpPr>
          <p:spPr>
            <a:xfrm flipH="1" flipV="1">
              <a:off x="3035" y="5864"/>
              <a:ext cx="2615" cy="86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5985510" y="3723640"/>
            <a:ext cx="3613150" cy="1870710"/>
            <a:chOff x="9707" y="5643"/>
            <a:chExt cx="5690" cy="2946"/>
          </a:xfrm>
        </p:grpSpPr>
        <p:sp>
          <p:nvSpPr>
            <p:cNvPr id="13" name="文本框 12"/>
            <p:cNvSpPr txBox="1"/>
            <p:nvPr/>
          </p:nvSpPr>
          <p:spPr>
            <a:xfrm>
              <a:off x="9707" y="7577"/>
              <a:ext cx="5690" cy="101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28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  <a:sym typeface="+mn-ea"/>
                </a:rPr>
                <a:t>2.</a:t>
              </a:r>
              <a:r>
                <a:rPr lang="zh-CN" altLang="en-US" sz="28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  <a:sym typeface="+mn-ea"/>
                </a:rPr>
                <a:t>运动性质判断</a:t>
              </a:r>
              <a:r>
                <a:rPr lang="zh-CN" altLang="en-US" sz="2800" b="1">
                  <a:solidFill>
                    <a:schemeClr val="tx1"/>
                  </a:solidFill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  <a:sym typeface="+mn-ea"/>
                </a:rPr>
                <a:t>出错</a:t>
              </a:r>
              <a:endParaRPr lang="zh-CN" altLang="en-US" sz="28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9914" y="5643"/>
              <a:ext cx="2194" cy="7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7" name="直接箭头连接符 16"/>
            <p:cNvCxnSpPr/>
            <p:nvPr/>
          </p:nvCxnSpPr>
          <p:spPr>
            <a:xfrm flipH="1">
              <a:off x="11162" y="6378"/>
              <a:ext cx="32" cy="119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/>
        </p:nvSpPr>
        <p:spPr>
          <a:xfrm>
            <a:off x="4321810" y="-107315"/>
            <a:ext cx="1726565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/>
              <a:t>典型卷</a:t>
            </a:r>
            <a:endParaRPr lang="zh-CN" altLang="en-US" sz="3200" b="1"/>
          </a:p>
        </p:txBody>
      </p:sp>
      <p:grpSp>
        <p:nvGrpSpPr>
          <p:cNvPr id="3" name="组合 2"/>
          <p:cNvGrpSpPr/>
          <p:nvPr/>
        </p:nvGrpSpPr>
        <p:grpSpPr>
          <a:xfrm>
            <a:off x="2279015" y="-42545"/>
            <a:ext cx="1781175" cy="575945"/>
            <a:chOff x="1748744" y="-11309"/>
            <a:chExt cx="2639239" cy="638255"/>
          </a:xfrm>
        </p:grpSpPr>
        <p:sp>
          <p:nvSpPr>
            <p:cNvPr id="4" name="矩形 3"/>
            <p:cNvSpPr/>
            <p:nvPr/>
          </p:nvSpPr>
          <p:spPr>
            <a:xfrm>
              <a:off x="1748744" y="37871"/>
              <a:ext cx="2639239" cy="589075"/>
            </a:xfrm>
            <a:prstGeom prst="rect">
              <a:avLst/>
            </a:prstGeom>
            <a:solidFill>
              <a:srgbClr val="8E1A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884230" y="-11309"/>
              <a:ext cx="2503753" cy="5788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3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第</a:t>
              </a:r>
              <a:r>
                <a:rPr lang="en-US" altLang="zh-CN" sz="3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14</a:t>
              </a:r>
              <a:r>
                <a:rPr lang="zh-CN" altLang="en-US" sz="3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题</a:t>
              </a:r>
              <a:endPara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endParaRPr>
            </a:p>
          </p:txBody>
        </p:sp>
      </p:grp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9分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0090" y="589915"/>
            <a:ext cx="7517765" cy="5602605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6119495" y="2626995"/>
            <a:ext cx="1971040" cy="1917700"/>
            <a:chOff x="10018" y="3941"/>
            <a:chExt cx="3104" cy="3020"/>
          </a:xfrm>
        </p:grpSpPr>
        <p:sp>
          <p:nvSpPr>
            <p:cNvPr id="13" name="文本框 12"/>
            <p:cNvSpPr txBox="1"/>
            <p:nvPr/>
          </p:nvSpPr>
          <p:spPr>
            <a:xfrm>
              <a:off x="10018" y="6175"/>
              <a:ext cx="3104" cy="78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2800" b="1">
                  <a:latin typeface="Arial" panose="020B0604020202020204" pitchFamily="34" charset="0"/>
                  <a:ea typeface="微软雅黑" panose="020B0503020204020204" charset="-122"/>
                  <a:sym typeface="+mn-ea"/>
                </a:rPr>
                <a:t>2.</a:t>
              </a:r>
              <a:r>
                <a:rPr lang="zh-CN" altLang="en-US" sz="2800" b="1">
                  <a:latin typeface="Arial" panose="020B0604020202020204" pitchFamily="34" charset="0"/>
                  <a:ea typeface="微软雅黑" panose="020B0503020204020204" charset="-122"/>
                  <a:sym typeface="+mn-ea"/>
                </a:rPr>
                <a:t>计算出错</a:t>
              </a:r>
              <a:endParaRPr lang="zh-CN" altLang="en-US" sz="2800" b="1">
                <a:latin typeface="Arial" panose="020B0604020202020204" pitchFamily="34" charset="0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0018" y="3941"/>
              <a:ext cx="2201" cy="8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0" name="直接箭头连接符 9"/>
            <p:cNvCxnSpPr>
              <a:stCxn id="11" idx="2"/>
            </p:cNvCxnSpPr>
            <p:nvPr/>
          </p:nvCxnSpPr>
          <p:spPr>
            <a:xfrm>
              <a:off x="11119" y="4787"/>
              <a:ext cx="0" cy="149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15" name="组合 14"/>
          <p:cNvGrpSpPr/>
          <p:nvPr/>
        </p:nvGrpSpPr>
        <p:grpSpPr>
          <a:xfrm>
            <a:off x="85090" y="3013075"/>
            <a:ext cx="4752975" cy="2693670"/>
            <a:chOff x="612" y="4524"/>
            <a:chExt cx="7485" cy="4242"/>
          </a:xfrm>
        </p:grpSpPr>
        <p:cxnSp>
          <p:nvCxnSpPr>
            <p:cNvPr id="17" name="直接箭头连接符 16"/>
            <p:cNvCxnSpPr/>
            <p:nvPr/>
          </p:nvCxnSpPr>
          <p:spPr>
            <a:xfrm flipH="1" flipV="1">
              <a:off x="3244" y="5323"/>
              <a:ext cx="1336" cy="1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4580" y="4891"/>
              <a:ext cx="3517" cy="84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12" y="4524"/>
              <a:ext cx="2632" cy="424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>
              <a:noAutofit/>
              <a:extLst>
                <a:ext uri="{4A0BC546-FE56-4ADE-93B0-CB8AF2F6F144}">
                  <wpsdc:textFrameExt xmlns:wpsdc="http://www.wps.cn/officeDocument/2022/drawingmlCustomData" type="text"/>
                </a:ext>
              </a:extLst>
            </a:bodyPr>
            <a:p>
              <a:pPr algn="l"/>
              <a:r>
                <a:rPr lang="en-US" altLang="zh-CN" sz="2800" b="1">
                  <a:latin typeface="Arial" panose="020B0604020202020204" pitchFamily="34" charset="0"/>
                  <a:ea typeface="微软雅黑" panose="020B0503020204020204" charset="-122"/>
                  <a:sym typeface="+mn-ea"/>
                </a:rPr>
                <a:t>1.</a:t>
              </a:r>
              <a:r>
                <a:rPr lang="zh-CN" altLang="en-US" sz="2800" b="1">
                  <a:latin typeface="Arial" panose="020B0604020202020204" pitchFamily="34" charset="0"/>
                  <a:ea typeface="微软雅黑" panose="020B0503020204020204" charset="-122"/>
                  <a:sym typeface="+mn-ea"/>
                </a:rPr>
                <a:t>规律方程出错，动能变化量应该是</a:t>
              </a:r>
              <a:r>
                <a:rPr lang="zh-CN" altLang="en-US" sz="2800" b="1">
                  <a:latin typeface="Arial" panose="020B0604020202020204" pitchFamily="34" charset="0"/>
                  <a:ea typeface="微软雅黑" panose="020B0503020204020204" charset="-122"/>
                  <a:sym typeface="+mn-ea"/>
                </a:rPr>
                <a:t>末动能减</a:t>
              </a:r>
              <a:r>
                <a:rPr lang="zh-CN" altLang="en-US" sz="2800" b="1">
                  <a:latin typeface="Arial" panose="020B0604020202020204" pitchFamily="34" charset="0"/>
                  <a:ea typeface="微软雅黑" panose="020B0503020204020204" charset="-122"/>
                  <a:sym typeface="+mn-ea"/>
                </a:rPr>
                <a:t>初动能</a:t>
              </a:r>
              <a:endParaRPr lang="zh-CN" altLang="en-US" sz="2800" b="1">
                <a:latin typeface="Arial" panose="020B0604020202020204" pitchFamily="34" charset="0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/>
        </p:nvSpPr>
        <p:spPr>
          <a:xfrm>
            <a:off x="4321810" y="-107315"/>
            <a:ext cx="1726565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/>
              <a:t>典型卷</a:t>
            </a:r>
            <a:endParaRPr lang="zh-CN" altLang="en-US" sz="3200" b="1"/>
          </a:p>
        </p:txBody>
      </p:sp>
      <p:grpSp>
        <p:nvGrpSpPr>
          <p:cNvPr id="3" name="组合 2"/>
          <p:cNvGrpSpPr/>
          <p:nvPr/>
        </p:nvGrpSpPr>
        <p:grpSpPr>
          <a:xfrm>
            <a:off x="2279015" y="-42545"/>
            <a:ext cx="1781175" cy="575945"/>
            <a:chOff x="1748744" y="-11309"/>
            <a:chExt cx="2639239" cy="638255"/>
          </a:xfrm>
        </p:grpSpPr>
        <p:sp>
          <p:nvSpPr>
            <p:cNvPr id="4" name="矩形 3"/>
            <p:cNvSpPr/>
            <p:nvPr/>
          </p:nvSpPr>
          <p:spPr>
            <a:xfrm>
              <a:off x="1748744" y="37871"/>
              <a:ext cx="2639239" cy="589075"/>
            </a:xfrm>
            <a:prstGeom prst="rect">
              <a:avLst/>
            </a:prstGeom>
            <a:solidFill>
              <a:srgbClr val="8E1A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884230" y="-11309"/>
              <a:ext cx="2503753" cy="5788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3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第</a:t>
              </a:r>
              <a:r>
                <a:rPr lang="en-US" altLang="zh-CN" sz="3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14</a:t>
              </a:r>
              <a:r>
                <a:rPr lang="zh-CN" altLang="en-US" sz="3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题</a:t>
              </a:r>
              <a:endPara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endParaRPr>
            </a:p>
          </p:txBody>
        </p:sp>
      </p:grp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39285" y="-59055"/>
            <a:ext cx="1726565" cy="705485"/>
          </a:xfrm>
        </p:spPr>
        <p:txBody>
          <a:bodyPr/>
          <a:p>
            <a:r>
              <a:rPr lang="zh-CN" altLang="en-US" sz="3200" b="1"/>
              <a:t>满分卷</a:t>
            </a:r>
            <a:endParaRPr lang="zh-CN" altLang="en-US" sz="3200" b="1"/>
          </a:p>
        </p:txBody>
      </p:sp>
      <p:pic>
        <p:nvPicPr>
          <p:cNvPr id="4" name="内容占位符 3" descr="满分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92300" y="646430"/>
            <a:ext cx="8124825" cy="605472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2279015" y="-42545"/>
            <a:ext cx="1781175" cy="575945"/>
            <a:chOff x="1748744" y="-11309"/>
            <a:chExt cx="2639239" cy="638255"/>
          </a:xfrm>
        </p:grpSpPr>
        <p:sp>
          <p:nvSpPr>
            <p:cNvPr id="5" name="矩形 4"/>
            <p:cNvSpPr/>
            <p:nvPr/>
          </p:nvSpPr>
          <p:spPr>
            <a:xfrm>
              <a:off x="1748744" y="37871"/>
              <a:ext cx="2639239" cy="589075"/>
            </a:xfrm>
            <a:prstGeom prst="rect">
              <a:avLst/>
            </a:prstGeom>
            <a:solidFill>
              <a:srgbClr val="8E1A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884230" y="-11309"/>
              <a:ext cx="2503753" cy="5788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3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第</a:t>
              </a:r>
              <a:r>
                <a:rPr lang="en-US" altLang="zh-CN" sz="3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14</a:t>
              </a:r>
              <a:r>
                <a:rPr lang="zh-CN" altLang="en-US" sz="3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题</a:t>
              </a:r>
              <a:endPara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07840" y="-133985"/>
            <a:ext cx="1726565" cy="705485"/>
          </a:xfrm>
        </p:spPr>
        <p:txBody>
          <a:bodyPr/>
          <a:p>
            <a:r>
              <a:rPr lang="zh-CN" altLang="en-US" sz="3200" b="1"/>
              <a:t>满分卷</a:t>
            </a:r>
            <a:endParaRPr lang="zh-CN" altLang="en-US" sz="3200" b="1"/>
          </a:p>
        </p:txBody>
      </p:sp>
      <p:pic>
        <p:nvPicPr>
          <p:cNvPr id="6" name="图片 5" descr="微信图片_20250222181424"/>
          <p:cNvPicPr>
            <a:picLocks noChangeAspect="1"/>
          </p:cNvPicPr>
          <p:nvPr/>
        </p:nvPicPr>
        <p:blipFill>
          <a:blip r:embed="rId1"/>
          <a:srcRect l="14362" t="26741" r="12284" b="14157"/>
          <a:stretch>
            <a:fillRect/>
          </a:stretch>
        </p:blipFill>
        <p:spPr>
          <a:xfrm rot="16200000">
            <a:off x="3974465" y="-990600"/>
            <a:ext cx="5093970" cy="912050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2279015" y="-42545"/>
            <a:ext cx="1781175" cy="575945"/>
            <a:chOff x="1748744" y="-11309"/>
            <a:chExt cx="2639239" cy="638255"/>
          </a:xfrm>
        </p:grpSpPr>
        <p:sp>
          <p:nvSpPr>
            <p:cNvPr id="4" name="矩形 3"/>
            <p:cNvSpPr/>
            <p:nvPr/>
          </p:nvSpPr>
          <p:spPr>
            <a:xfrm>
              <a:off x="1748744" y="37871"/>
              <a:ext cx="2639239" cy="589075"/>
            </a:xfrm>
            <a:prstGeom prst="rect">
              <a:avLst/>
            </a:prstGeom>
            <a:solidFill>
              <a:srgbClr val="8E1A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884230" y="-11309"/>
              <a:ext cx="2503753" cy="5788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3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第</a:t>
              </a:r>
              <a:r>
                <a:rPr lang="en-US" altLang="zh-CN" sz="3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14</a:t>
              </a:r>
              <a:r>
                <a:rPr lang="zh-CN" altLang="en-US" sz="3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题</a:t>
              </a:r>
              <a:endPara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endParaRPr>
            </a:p>
          </p:txBody>
        </p:sp>
      </p:grp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0" y="0"/>
            <a:ext cx="7145655" cy="645160"/>
          </a:xfrm>
          <a:prstGeom prst="rect">
            <a:avLst/>
          </a:prstGeom>
        </p:spPr>
        <p:txBody>
          <a:bodyPr wrap="square">
            <a:spAutoFit/>
          </a:bodyPr>
          <a:p>
            <a:pPr marL="0" algn="just" defTabSz="266700">
              <a:buClrTx/>
              <a:buSzTx/>
              <a:buFontTx/>
            </a:pPr>
            <a:r>
              <a:rPr lang="en-US" altLang="zh-CN" sz="3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6．（2024·湖南·高考真题）</a:t>
            </a:r>
            <a:endParaRPr lang="en-US" altLang="zh-CN" sz="3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29" name="图片 29" descr="@@@2737fbd3-82a5-475c-bd76-38036833e04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3090" y="1769745"/>
            <a:ext cx="8204835" cy="27152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01" b="13966"/>
          <a:stretch>
            <a:fillRect/>
          </a:stretch>
        </p:blipFill>
        <p:spPr>
          <a:xfrm>
            <a:off x="0" y="-1"/>
            <a:ext cx="12192000" cy="359137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-19618" y="0"/>
            <a:ext cx="12192000" cy="3591376"/>
          </a:xfrm>
          <a:prstGeom prst="rect">
            <a:avLst/>
          </a:prstGeom>
          <a:solidFill>
            <a:srgbClr val="82001A">
              <a:alpha val="7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3" r="5365" b="963"/>
          <a:stretch>
            <a:fillRect/>
          </a:stretch>
        </p:blipFill>
        <p:spPr>
          <a:xfrm>
            <a:off x="5143287" y="4302947"/>
            <a:ext cx="1905426" cy="1941807"/>
          </a:xfrm>
          <a:prstGeom prst="ellipse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0" y="447675"/>
            <a:ext cx="11913235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南宁二中202</a:t>
            </a:r>
            <a:r>
              <a:rPr lang="en-US" altLang="zh-CN" sz="4000" b="1" dirty="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4</a:t>
            </a:r>
            <a:r>
              <a:rPr lang="zh-CN" altLang="en-US" sz="4000" b="1" dirty="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-202</a:t>
            </a:r>
            <a:r>
              <a:rPr lang="en-US" altLang="zh-CN" sz="4000" b="1" dirty="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5</a:t>
            </a:r>
            <a:r>
              <a:rPr lang="zh-CN" altLang="en-US" sz="4000" b="1" dirty="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学年度秋季学期高二下开学考试</a:t>
            </a:r>
            <a:endParaRPr lang="zh-CN" altLang="en-US" sz="4000" b="1" dirty="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4000" b="1" dirty="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b="1" dirty="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物理非选择题答题情况分析</a:t>
            </a:r>
            <a:endParaRPr lang="zh-CN" altLang="en-US" sz="4000" b="1" dirty="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706620" y="6234430"/>
            <a:ext cx="331089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2800" b="1" dirty="0">
                <a:latin typeface="黑体" panose="02010609060101010101" charset="-122"/>
                <a:ea typeface="黑体" panose="02010609060101010101" charset="-122"/>
              </a:rPr>
              <a:t>高二</a:t>
            </a:r>
            <a:r>
              <a:rPr lang="zh-CN" altLang="en-US" sz="2800" b="1" dirty="0">
                <a:latin typeface="黑体" panose="02010609060101010101" charset="-122"/>
                <a:ea typeface="黑体" panose="02010609060101010101" charset="-122"/>
                <a:sym typeface="+mn-ea"/>
              </a:rPr>
              <a:t>物理备课组</a:t>
            </a:r>
            <a:r>
              <a:rPr lang="en-US" altLang="zh-CN" sz="2800" b="1" dirty="0">
                <a:latin typeface="黑体" panose="02010609060101010101" charset="-122"/>
                <a:ea typeface="黑体" panose="02010609060101010101" charset="-122"/>
              </a:rPr>
              <a:t>   </a:t>
            </a:r>
            <a:endParaRPr lang="zh-CN" altLang="en-US" sz="2800" b="1" dirty="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" y="6657977"/>
            <a:ext cx="12192000" cy="200024"/>
          </a:xfrm>
          <a:prstGeom prst="rect">
            <a:avLst/>
          </a:prstGeom>
          <a:solidFill>
            <a:srgbClr val="8E1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2279015" y="-42545"/>
            <a:ext cx="1781175" cy="575945"/>
            <a:chOff x="1748744" y="-11309"/>
            <a:chExt cx="2639239" cy="638255"/>
          </a:xfrm>
        </p:grpSpPr>
        <p:sp>
          <p:nvSpPr>
            <p:cNvPr id="10" name="矩形 9"/>
            <p:cNvSpPr/>
            <p:nvPr/>
          </p:nvSpPr>
          <p:spPr>
            <a:xfrm>
              <a:off x="1748744" y="37871"/>
              <a:ext cx="2639239" cy="589075"/>
            </a:xfrm>
            <a:prstGeom prst="rect">
              <a:avLst/>
            </a:prstGeom>
            <a:solidFill>
              <a:srgbClr val="8E1A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884230" y="-11309"/>
              <a:ext cx="2503753" cy="5788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3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第</a:t>
              </a:r>
              <a:r>
                <a:rPr lang="en-US" altLang="zh-CN" sz="3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12</a:t>
              </a:r>
              <a:r>
                <a:rPr lang="zh-CN" altLang="en-US" sz="3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题</a:t>
              </a:r>
              <a:endPara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28929" y="716915"/>
            <a:ext cx="11208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</a:rPr>
              <a:t>典型问题</a:t>
            </a:r>
            <a:r>
              <a:rPr lang="en-US" altLang="zh-CN" sz="3200" b="1" dirty="0">
                <a:solidFill>
                  <a:srgbClr val="C00000"/>
                </a:solidFill>
              </a:rPr>
              <a:t>1</a:t>
            </a:r>
            <a:r>
              <a:rPr lang="zh-CN" altLang="en-US" sz="3200" b="1" dirty="0">
                <a:solidFill>
                  <a:srgbClr val="C00000"/>
                </a:solidFill>
              </a:rPr>
              <a:t>：</a:t>
            </a:r>
            <a:endParaRPr lang="en-US" altLang="zh-CN" sz="3200" b="1" dirty="0">
              <a:solidFill>
                <a:srgbClr val="C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28793" y="614576"/>
            <a:ext cx="5735457" cy="30672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250" y="551452"/>
            <a:ext cx="5963883" cy="310193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-10160" y="4181475"/>
            <a:ext cx="4000500" cy="2315845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2456180" y="2847340"/>
            <a:ext cx="2725420" cy="107632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zh-CN" altLang="en-US" sz="3200" dirty="0">
                <a:solidFill>
                  <a:srgbClr val="FF0000"/>
                </a:solidFill>
              </a:rPr>
              <a:t>对内阻的误差分析有误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857279" y="1189543"/>
            <a:ext cx="3998806" cy="255333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zh-CN" altLang="en-US" sz="3200" dirty="0">
                <a:solidFill>
                  <a:srgbClr val="FF0000"/>
                </a:solidFill>
              </a:rPr>
              <a:t>以为限流就要选大的滑动变阻器；</a:t>
            </a:r>
            <a:endParaRPr lang="zh-CN" altLang="en-US" sz="3200" dirty="0">
              <a:solidFill>
                <a:srgbClr val="FF0000"/>
              </a:solidFill>
            </a:endParaRPr>
          </a:p>
          <a:p>
            <a:endParaRPr lang="en-US" altLang="zh-CN" sz="3200" dirty="0">
              <a:solidFill>
                <a:srgbClr val="FF0000"/>
              </a:solidFill>
            </a:endParaRPr>
          </a:p>
          <a:p>
            <a:r>
              <a:rPr lang="zh-CN" altLang="en-US" sz="3200" dirty="0">
                <a:solidFill>
                  <a:srgbClr val="FF0000"/>
                </a:solidFill>
              </a:rPr>
              <a:t>对系统误差原因分析有误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696720" y="2904490"/>
            <a:ext cx="586105" cy="680085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877685" y="1189355"/>
            <a:ext cx="586105" cy="680085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089775" y="2973070"/>
            <a:ext cx="586105" cy="680085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870075" y="5177155"/>
            <a:ext cx="586105" cy="680085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7" name="图片 16"/>
          <p:cNvPicPr/>
          <p:nvPr/>
        </p:nvPicPr>
        <p:blipFill>
          <a:blip r:embed="rId7"/>
          <a:srcRect l="13031" t="25910" r="47971" b="37049"/>
          <a:stretch>
            <a:fillRect/>
          </a:stretch>
        </p:blipFill>
        <p:spPr>
          <a:xfrm>
            <a:off x="4114800" y="4367530"/>
            <a:ext cx="4409440" cy="212979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6130290" y="5180965"/>
            <a:ext cx="878205" cy="680085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9" name="图片 18"/>
          <p:cNvPicPr/>
          <p:nvPr/>
        </p:nvPicPr>
        <p:blipFill>
          <a:blip r:embed="rId8"/>
          <a:srcRect l="11230" t="18290" r="43737" b="34696"/>
          <a:stretch>
            <a:fillRect/>
          </a:stretch>
        </p:blipFill>
        <p:spPr>
          <a:xfrm>
            <a:off x="7463790" y="4690745"/>
            <a:ext cx="4392295" cy="205994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8023860" y="5581650"/>
            <a:ext cx="2096770" cy="594995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2456815" y="6074410"/>
            <a:ext cx="6067425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zh-CN" altLang="en-US" sz="3200" dirty="0">
                <a:solidFill>
                  <a:srgbClr val="FF0000"/>
                </a:solidFill>
              </a:rPr>
              <a:t>对有效数字理解有误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437473" y="3809144"/>
            <a:ext cx="3913632" cy="127101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vert="eaVert" wrap="squar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2279015" y="-42545"/>
            <a:ext cx="1781175" cy="575945"/>
            <a:chOff x="1748744" y="-11309"/>
            <a:chExt cx="2639239" cy="638255"/>
          </a:xfrm>
        </p:grpSpPr>
        <p:sp>
          <p:nvSpPr>
            <p:cNvPr id="7" name="矩形 6"/>
            <p:cNvSpPr/>
            <p:nvPr/>
          </p:nvSpPr>
          <p:spPr>
            <a:xfrm>
              <a:off x="1748744" y="37871"/>
              <a:ext cx="2639239" cy="589075"/>
            </a:xfrm>
            <a:prstGeom prst="rect">
              <a:avLst/>
            </a:prstGeom>
            <a:solidFill>
              <a:srgbClr val="8E1A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884230" y="-11309"/>
              <a:ext cx="2286399" cy="5788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3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第</a:t>
              </a:r>
              <a:r>
                <a:rPr lang="en-US" altLang="zh-CN" sz="3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11</a:t>
              </a:r>
              <a:r>
                <a:rPr lang="zh-CN" altLang="en-US" sz="3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题</a:t>
              </a:r>
              <a:endPara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28929" y="716915"/>
            <a:ext cx="1120894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</a:rPr>
              <a:t>典型问题</a:t>
            </a:r>
            <a:r>
              <a:rPr lang="en-US" altLang="zh-CN" sz="3200" b="1" dirty="0">
                <a:solidFill>
                  <a:srgbClr val="C00000"/>
                </a:solidFill>
              </a:rPr>
              <a:t>2</a:t>
            </a:r>
            <a:r>
              <a:rPr lang="zh-CN" altLang="en-US" sz="3200" b="1" dirty="0">
                <a:solidFill>
                  <a:srgbClr val="C00000"/>
                </a:solidFill>
              </a:rPr>
              <a:t>：电阻读</a:t>
            </a:r>
            <a:r>
              <a:rPr lang="zh-CN" altLang="en-US" sz="3200" b="1" dirty="0">
                <a:solidFill>
                  <a:srgbClr val="C00000"/>
                </a:solidFill>
              </a:rPr>
              <a:t>数没有乘以倍率</a:t>
            </a:r>
            <a:endParaRPr lang="en-US" altLang="zh-CN" sz="3200" b="1" dirty="0">
              <a:solidFill>
                <a:srgbClr val="C00000"/>
              </a:solidFill>
            </a:endParaRPr>
          </a:p>
        </p:txBody>
      </p:sp>
      <p:pic>
        <p:nvPicPr>
          <p:cNvPr id="5" name="图片 4" descr="文本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597" y="1224132"/>
            <a:ext cx="12192000" cy="563203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/>
          <p:nvPr/>
        </p:nvPicPr>
        <p:blipFill>
          <a:blip r:embed="rId1"/>
          <a:srcRect l="12754" t="15478" r="47923" b="33188"/>
          <a:stretch>
            <a:fillRect/>
          </a:stretch>
        </p:blipFill>
        <p:spPr>
          <a:xfrm>
            <a:off x="252730" y="725170"/>
            <a:ext cx="3835400" cy="2249170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457325" y="1707515"/>
            <a:ext cx="2480945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zh-CN" altLang="en-US" sz="3200" dirty="0">
                <a:solidFill>
                  <a:srgbClr val="FF0000"/>
                </a:solidFill>
              </a:rPr>
              <a:t>计算错误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72795" y="1707515"/>
            <a:ext cx="586105" cy="680085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/>
          <p:nvPr/>
        </p:nvPicPr>
        <p:blipFill>
          <a:blip r:embed="rId3"/>
          <a:srcRect l="12272" t="17855" r="48509" b="34710"/>
          <a:stretch>
            <a:fillRect/>
          </a:stretch>
        </p:blipFill>
        <p:spPr>
          <a:xfrm>
            <a:off x="4088130" y="1008380"/>
            <a:ext cx="3825240" cy="207835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821045" y="1834515"/>
            <a:ext cx="586105" cy="680085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6459220" y="1931035"/>
            <a:ext cx="5902960" cy="107632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zh-CN" altLang="en-US" sz="3200" dirty="0">
                <a:solidFill>
                  <a:srgbClr val="FF0000"/>
                </a:solidFill>
              </a:rPr>
              <a:t>未注意纵坐标不是从零开始取值，从而计算斜率出错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pic>
        <p:nvPicPr>
          <p:cNvPr id="10" name="图片 9"/>
          <p:cNvPicPr/>
          <p:nvPr/>
        </p:nvPicPr>
        <p:blipFill>
          <a:blip r:embed="rId5"/>
          <a:srcRect l="1868" t="10362" r="44870" b="30783"/>
          <a:stretch>
            <a:fillRect/>
          </a:stretch>
        </p:blipFill>
        <p:spPr>
          <a:xfrm>
            <a:off x="252730" y="3493135"/>
            <a:ext cx="5194935" cy="2578735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5447665" y="4394835"/>
            <a:ext cx="3765550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zh-CN" altLang="en-US" sz="3200" dirty="0">
                <a:solidFill>
                  <a:srgbClr val="FF0000"/>
                </a:solidFill>
              </a:rPr>
              <a:t>不注意题目要求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721485" y="4149090"/>
            <a:ext cx="3391535" cy="55753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" y="6657977"/>
            <a:ext cx="12192000" cy="200024"/>
          </a:xfrm>
          <a:prstGeom prst="rect">
            <a:avLst/>
          </a:prstGeom>
          <a:solidFill>
            <a:srgbClr val="8E1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2279015" y="-42545"/>
            <a:ext cx="1781175" cy="575945"/>
            <a:chOff x="1748744" y="-11309"/>
            <a:chExt cx="2639239" cy="638255"/>
          </a:xfrm>
        </p:grpSpPr>
        <p:sp>
          <p:nvSpPr>
            <p:cNvPr id="10" name="矩形 9"/>
            <p:cNvSpPr/>
            <p:nvPr/>
          </p:nvSpPr>
          <p:spPr>
            <a:xfrm>
              <a:off x="1748744" y="37871"/>
              <a:ext cx="2639239" cy="589075"/>
            </a:xfrm>
            <a:prstGeom prst="rect">
              <a:avLst/>
            </a:prstGeom>
            <a:solidFill>
              <a:srgbClr val="8E1A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884230" y="-11309"/>
              <a:ext cx="2286399" cy="5788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3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第</a:t>
              </a:r>
              <a:r>
                <a:rPr lang="en-US" altLang="zh-CN" sz="3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11</a:t>
              </a:r>
              <a:r>
                <a:rPr lang="zh-CN" altLang="en-US" sz="3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题</a:t>
              </a:r>
              <a:endPara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28930" y="716915"/>
            <a:ext cx="8188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C00000"/>
                </a:solidFill>
              </a:rPr>
              <a:t>典型问题</a:t>
            </a:r>
            <a:r>
              <a:rPr lang="en-US" altLang="zh-CN" sz="3200" b="1" dirty="0">
                <a:solidFill>
                  <a:srgbClr val="C00000"/>
                </a:solidFill>
              </a:rPr>
              <a:t>3</a:t>
            </a:r>
            <a:r>
              <a:rPr lang="zh-CN" altLang="en-US" sz="3200" b="1" dirty="0">
                <a:solidFill>
                  <a:srgbClr val="C00000"/>
                </a:solidFill>
              </a:rPr>
              <a:t>：有效数字错误</a:t>
            </a:r>
            <a:endParaRPr lang="en-US" altLang="zh-CN" sz="3200" b="1" dirty="0">
              <a:solidFill>
                <a:srgbClr val="C0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96000" y="2070263"/>
            <a:ext cx="3913632" cy="127101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vert="eaVert"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4" name="图片 3" descr="图形用户界面, 文本, 网站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9832"/>
            <a:ext cx="12192000" cy="563054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" y="6657977"/>
            <a:ext cx="12192000" cy="200024"/>
          </a:xfrm>
          <a:prstGeom prst="rect">
            <a:avLst/>
          </a:prstGeom>
          <a:solidFill>
            <a:srgbClr val="8E1A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2279015" y="-42545"/>
            <a:ext cx="1781175" cy="575945"/>
            <a:chOff x="1748744" y="-11309"/>
            <a:chExt cx="2639239" cy="638255"/>
          </a:xfrm>
        </p:grpSpPr>
        <p:sp>
          <p:nvSpPr>
            <p:cNvPr id="10" name="矩形 9"/>
            <p:cNvSpPr/>
            <p:nvPr/>
          </p:nvSpPr>
          <p:spPr>
            <a:xfrm>
              <a:off x="1748744" y="37871"/>
              <a:ext cx="2639239" cy="589075"/>
            </a:xfrm>
            <a:prstGeom prst="rect">
              <a:avLst/>
            </a:prstGeom>
            <a:solidFill>
              <a:srgbClr val="8E1A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884230" y="-11309"/>
              <a:ext cx="2286399" cy="57883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3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第</a:t>
              </a:r>
              <a:r>
                <a:rPr lang="en-US" altLang="zh-CN" sz="3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11</a:t>
              </a:r>
              <a:r>
                <a:rPr lang="zh-CN" altLang="en-US" sz="3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anose="02010609060101010101" charset="-122"/>
                  <a:cs typeface="Times New Roman" panose="02020603050405020304" pitchFamily="18" charset="0"/>
                </a:rPr>
                <a:t>题</a:t>
              </a:r>
              <a:endPara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28930" y="716915"/>
            <a:ext cx="42081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C00000"/>
                </a:solidFill>
              </a:rPr>
              <a:t>满分卷面</a:t>
            </a:r>
            <a:endParaRPr lang="zh-CN" altLang="en-US" sz="3200" b="1">
              <a:solidFill>
                <a:srgbClr val="C00000"/>
              </a:solidFill>
            </a:endParaRPr>
          </a:p>
        </p:txBody>
      </p:sp>
      <p:pic>
        <p:nvPicPr>
          <p:cNvPr id="5" name="图片 4" descr="图片包含 文本&#10;&#10;AI 生成的内容可能不正确。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30" y="1542380"/>
            <a:ext cx="11376991" cy="5254152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505.5867716535432,&quot;left&quot;:28.389212598425196,&quot;top&quot;:19.691811023622044,&quot;width&quot;:474.1892125984252}"/>
</p:tagLst>
</file>

<file path=ppt/tags/tag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.xml><?xml version="1.0" encoding="utf-8"?>
<p:tagLst xmlns:p="http://schemas.openxmlformats.org/presentationml/2006/main">
  <p:tag name="KSO_WM_DIAGRAM_VIRTUALLY_FRAME" val="{&quot;height&quot;:505.5867716535432,&quot;left&quot;:28.389212598425196,&quot;top&quot;:19.691811023622044,&quot;width&quot;:474.1892125984252}"/>
</p:tagLst>
</file>

<file path=ppt/tags/tag3.xml><?xml version="1.0" encoding="utf-8"?>
<p:tagLst xmlns:p="http://schemas.openxmlformats.org/presentationml/2006/main">
  <p:tag name="KSO_WM_DIAGRAM_VIRTUALLY_FRAME" val="{&quot;height&quot;:505.5867716535432,&quot;left&quot;:28.389212598425196,&quot;top&quot;:19.691811023622044,&quot;width&quot;:474.1892125984252}"/>
</p:tagLst>
</file>

<file path=ppt/tags/tag4.xml><?xml version="1.0" encoding="utf-8"?>
<p:tagLst xmlns:p="http://schemas.openxmlformats.org/presentationml/2006/main">
  <p:tag name="KSO_WM_DIAGRAM_VIRTUALLY_FRAME" val="{&quot;height&quot;:505.5867716535432,&quot;left&quot;:28.389212598425196,&quot;top&quot;:19.691811023622044,&quot;width&quot;:474.1892125984252}"/>
</p:tagLst>
</file>

<file path=ppt/tags/tag5.xml><?xml version="1.0" encoding="utf-8"?>
<p:tagLst xmlns:p="http://schemas.openxmlformats.org/presentationml/2006/main">
  <p:tag name="KSO_WM_DIAGRAM_VIRTUALLY_FRAME" val="{&quot;height&quot;:505.5867716535432,&quot;left&quot;:28.389212598425196,&quot;top&quot;:19.691811023622044,&quot;width&quot;:474.1892125984252}"/>
</p:tagLst>
</file>

<file path=ppt/tags/tag6.xml><?xml version="1.0" encoding="utf-8"?>
<p:tagLst xmlns:p="http://schemas.openxmlformats.org/presentationml/2006/main">
  <p:tag name="KSO_WM_DIAGRAM_VIRTUALLY_FRAME" val="{&quot;height&quot;:505.5867716535432,&quot;left&quot;:28.389212598425196,&quot;top&quot;:19.691811023622044,&quot;width&quot;:474.1892125984252}"/>
</p:tagLst>
</file>

<file path=ppt/tags/tag7.xml><?xml version="1.0" encoding="utf-8"?>
<p:tagLst xmlns:p="http://schemas.openxmlformats.org/presentationml/2006/main">
  <p:tag name="KSO_WM_DIAGRAM_VIRTUALLY_FRAME" val="{&quot;height&quot;:505.5867716535432,&quot;left&quot;:28.389212598425196,&quot;top&quot;:19.691811023622044,&quot;width&quot;:474.1892125984252}"/>
</p:tagLst>
</file>

<file path=ppt/tags/tag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479</Words>
  <Application>WPS 演示</Application>
  <PresentationFormat>宽屏</PresentationFormat>
  <Paragraphs>119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4" baseType="lpstr">
      <vt:lpstr>Arial</vt:lpstr>
      <vt:lpstr>宋体</vt:lpstr>
      <vt:lpstr>Wingdings</vt:lpstr>
      <vt:lpstr>Arial Unicode MS</vt:lpstr>
      <vt:lpstr>Calibri</vt:lpstr>
      <vt:lpstr>微软雅黑</vt:lpstr>
      <vt:lpstr>Calibri</vt:lpstr>
      <vt:lpstr>标准粗黑</vt:lpstr>
      <vt:lpstr>黑体</vt:lpstr>
      <vt:lpstr>Times New Roman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满分卷</vt:lpstr>
      <vt:lpstr>满分卷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张玲</dc:creator>
  <cp:lastModifiedBy>张玲</cp:lastModifiedBy>
  <cp:revision>4</cp:revision>
  <dcterms:created xsi:type="dcterms:W3CDTF">2023-08-09T12:44:00Z</dcterms:created>
  <dcterms:modified xsi:type="dcterms:W3CDTF">2025-02-23T00:29:21Z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2052-12.1.0.19770</vt:lpwstr>
  </property>
</Properties>
</file>